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83" r:id="rId6"/>
    <p:sldId id="272" r:id="rId7"/>
    <p:sldId id="280" r:id="rId8"/>
    <p:sldId id="279" r:id="rId9"/>
    <p:sldId id="281" r:id="rId10"/>
    <p:sldId id="28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94598" autoAdjust="0"/>
  </p:normalViewPr>
  <p:slideViewPr>
    <p:cSldViewPr snapToGrid="0" snapToObjects="1">
      <p:cViewPr>
        <p:scale>
          <a:sx n="75" d="100"/>
          <a:sy n="75" d="100"/>
        </p:scale>
        <p:origin x="245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023839"/>
        <c:axId val="1690329023"/>
      </c:barChart>
      <c:catAx>
        <c:axId val="169102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329023"/>
        <c:crosses val="autoZero"/>
        <c:auto val="1"/>
        <c:lblAlgn val="ctr"/>
        <c:lblOffset val="100"/>
        <c:noMultiLvlLbl val="0"/>
      </c:catAx>
      <c:valAx>
        <c:axId val="169032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023839"/>
        <c:crosses val="autoZero"/>
        <c:crossBetween val="between"/>
      </c:valAx>
      <c:spPr>
        <a:solidFill>
          <a:schemeClr val="tx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936494BC-BCBA-4FCB-8BC9-46EC21A5F278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45818"/>
        <a:stretch xmlns:a="http://schemas.openxmlformats.org/drawingml/2006/main"/>
      </cdr:blipFill>
      <cdr:spPr>
        <a:xfrm xmlns:a="http://schemas.openxmlformats.org/drawingml/2006/main">
          <a:off x="0" y="-685800"/>
          <a:ext cx="6659562" cy="549539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0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6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602EE-C883-4678-B8E2-AC4EB29F6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sz="3400"/>
              <a:t>Improving the Detection of Core-Collapse Supernova Through developing an injection system for high frequency events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956279"/>
            <a:ext cx="7335520" cy="10862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400" dirty="0">
                <a:solidFill>
                  <a:srgbClr val="191B0E"/>
                </a:solidFill>
              </a:rPr>
              <a:t>Presenter: Skylar Kemper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400" dirty="0">
                <a:solidFill>
                  <a:srgbClr val="191B0E"/>
                </a:solidFill>
              </a:rPr>
              <a:t>Mentor: Dr. Michele </a:t>
            </a:r>
            <a:r>
              <a:rPr lang="en-US" sz="1400" dirty="0" err="1">
                <a:solidFill>
                  <a:srgbClr val="191B0E"/>
                </a:solidFill>
              </a:rPr>
              <a:t>Zanolin</a:t>
            </a:r>
            <a:r>
              <a:rPr lang="en-US" sz="1400" dirty="0">
                <a:solidFill>
                  <a:srgbClr val="191B0E"/>
                </a:solidFill>
              </a:rPr>
              <a:t> (Department of Astronomy and Physics) </a:t>
            </a:r>
            <a:r>
              <a:rPr lang="en-US" sz="1400" i="1" dirty="0">
                <a:solidFill>
                  <a:srgbClr val="191B0E"/>
                </a:solidFill>
              </a:rPr>
              <a:t>Embry-Riddle Aeronautical University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400" dirty="0">
                <a:solidFill>
                  <a:srgbClr val="191B0E"/>
                </a:solidFill>
              </a:rPr>
              <a:t>Acknowledgments: Dr. Anne Boettcher, Travis Hansen, and Joshua Freed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n-US" sz="1100" dirty="0">
              <a:solidFill>
                <a:srgbClr val="191B0E"/>
              </a:solidFill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n-US" sz="1100" dirty="0">
              <a:solidFill>
                <a:srgbClr val="191B0E"/>
              </a:solidFill>
            </a:endParaRPr>
          </a:p>
        </p:txBody>
      </p:sp>
      <p:pic>
        <p:nvPicPr>
          <p:cNvPr id="13" name="Picture 2" descr="Embry–Riddle Aeronautical University - Wikipedia">
            <a:extLst>
              <a:ext uri="{FF2B5EF4-FFF2-40B4-BE49-F238E27FC236}">
                <a16:creationId xmlns:a16="http://schemas.microsoft.com/office/drawing/2014/main" id="{9F1B21E9-03B3-431A-A6E1-DE583055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2" y="5439482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ASA insignia - Wikipedia">
            <a:extLst>
              <a:ext uri="{FF2B5EF4-FFF2-40B4-BE49-F238E27FC236}">
                <a16:creationId xmlns:a16="http://schemas.microsoft.com/office/drawing/2014/main" id="{00E4308B-0E66-4074-9F5A-5D3090DA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5" y="5487662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AZSGC_sunset">
            <a:extLst>
              <a:ext uri="{FF2B5EF4-FFF2-40B4-BE49-F238E27FC236}">
                <a16:creationId xmlns:a16="http://schemas.microsoft.com/office/drawing/2014/main" id="{D1A6F623-BF6F-4A32-8296-C4D6783B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991769" y="5211181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4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/>
              <a:t>Laser Interferometer Gravitational Wave Observatories (LIGO)</a:t>
            </a:r>
            <a:endParaRPr lang="en-US" sz="3100" dirty="0"/>
          </a:p>
        </p:txBody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The LIGO project - Book chapter - IOPscience">
            <a:extLst>
              <a:ext uri="{FF2B5EF4-FFF2-40B4-BE49-F238E27FC236}">
                <a16:creationId xmlns:a16="http://schemas.microsoft.com/office/drawing/2014/main" id="{6AAD3F01-E2D2-4A12-8494-8A55A145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61" y="686592"/>
            <a:ext cx="6517065" cy="51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0FA407-9B21-4E3C-9834-76094A22D6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860667" y="2286000"/>
                <a:ext cx="3656419" cy="3581400"/>
              </a:xfr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r>
                  <a:rPr lang="en-US" dirty="0"/>
                  <a:t>Purpose of Interferometry</a:t>
                </a:r>
              </a:p>
              <a:p>
                <a:pPr lvl="1"/>
                <a:r>
                  <a:rPr lang="en-US" dirty="0"/>
                  <a:t>Observes deformation in the curvature of space </a:t>
                </a:r>
              </a:p>
              <a:p>
                <a:r>
                  <a:rPr lang="en-US" dirty="0"/>
                  <a:t>Progression of Interferometry</a:t>
                </a:r>
              </a:p>
              <a:p>
                <a:pPr lvl="1"/>
                <a:r>
                  <a:rPr lang="en-US" dirty="0"/>
                  <a:t>Michelson Interferometer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Fabry-Perot Interferometer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−17</m:t>
                        </m:r>
                      </m:sup>
                    </m:sSup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Signal Recycling Mirror (SRM) and Power Recycling Mirror (PRM)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bring the noise floor even lower?</a:t>
                </a:r>
              </a:p>
              <a:p>
                <a:pPr marL="384048" lvl="1">
                  <a:buFont typeface="Franklin Gothic Book" panose="020B0503020102020204" pitchFamily="34" charset="0"/>
                  <a:buNone/>
                </a:pPr>
                <a:endParaRPr lang="en-US" sz="1400" dirty="0"/>
              </a:p>
              <a:p>
                <a:pPr marL="384048" lvl="1">
                  <a:buFont typeface="Franklin Gothic Book" panose="020B0503020102020204" pitchFamily="34" charset="0"/>
                  <a:buNone/>
                </a:pPr>
                <a:endParaRPr lang="en-US" sz="1400" dirty="0"/>
              </a:p>
              <a:p>
                <a:endParaRPr lang="en-US" sz="1400" dirty="0"/>
              </a:p>
              <a:p>
                <a:pPr marL="384048" lvl="1"/>
                <a:endParaRPr lang="en-US" sz="1400" dirty="0"/>
              </a:p>
              <a:p>
                <a:pPr marL="384048" lvl="1"/>
                <a:endParaRPr lang="en-US" sz="1400" dirty="0"/>
              </a:p>
              <a:p>
                <a:pPr marL="384048" lvl="1"/>
                <a:endParaRPr lang="en-US" sz="1400" dirty="0"/>
              </a:p>
              <a:p>
                <a:pPr marL="384048" lvl="1"/>
                <a:endParaRPr lang="en-US" sz="1400" dirty="0"/>
              </a:p>
              <a:p>
                <a:pPr marL="384048" lvl="1"/>
                <a:endParaRPr lang="en-US" sz="1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0FA407-9B21-4E3C-9834-76094A22D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60667" y="2286000"/>
                <a:ext cx="3656419" cy="3581400"/>
              </a:xfrm>
              <a:blipFill>
                <a:blip r:embed="rId4"/>
                <a:stretch>
                  <a:fillRect l="-833" t="-2211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528D332-0674-4F5B-81D0-5C4496565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297" y="5961488"/>
            <a:ext cx="681910" cy="685444"/>
          </a:xfrm>
          <a:prstGeom prst="rect">
            <a:avLst/>
          </a:prstGeom>
        </p:spPr>
      </p:pic>
      <p:pic>
        <p:nvPicPr>
          <p:cNvPr id="17" name="Picture 4" descr="NASA insignia - Wikipedia">
            <a:extLst>
              <a:ext uri="{FF2B5EF4-FFF2-40B4-BE49-F238E27FC236}">
                <a16:creationId xmlns:a16="http://schemas.microsoft.com/office/drawing/2014/main" id="{6A91D553-AE26-4CCF-AB31-C3B38278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3" y="5957218"/>
            <a:ext cx="826005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AZSGC_sunset">
            <a:extLst>
              <a:ext uri="{FF2B5EF4-FFF2-40B4-BE49-F238E27FC236}">
                <a16:creationId xmlns:a16="http://schemas.microsoft.com/office/drawing/2014/main" id="{B5040E8F-4C9C-4278-9B82-1249844C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627121" y="5912462"/>
            <a:ext cx="428071" cy="734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7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Photon Calibrator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13" name="Диаграмма 3" descr="Chart&#10;">
            <a:extLst>
              <a:ext uri="{FF2B5EF4-FFF2-40B4-BE49-F238E27FC236}">
                <a16:creationId xmlns:a16="http://schemas.microsoft.com/office/drawing/2014/main" id="{6BDC48A0-8B3E-CE42-BC22-664690C98213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42252685"/>
              </p:ext>
            </p:extLst>
          </p:nvPr>
        </p:nvGraphicFramePr>
        <p:xfrm>
          <a:off x="5532438" y="0"/>
          <a:ext cx="6659562" cy="554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id="{FD83696D-8752-4BE7-8050-C6AA64D3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6" y="5595204"/>
            <a:ext cx="4797491" cy="6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AADFCE-A229-4A56-9D47-E8EED19BAFDC}"/>
              </a:ext>
            </a:extLst>
          </p:cNvPr>
          <p:cNvSpPr txBox="1"/>
          <p:nvPr/>
        </p:nvSpPr>
        <p:spPr>
          <a:xfrm>
            <a:off x="540121" y="1921510"/>
            <a:ext cx="447908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Hardware Injections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Low frequency signals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The higher the frequency, the worse the capability to inject a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Designed for detections up to 100Hz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Supernova go to 1000Hz and above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3CC2A4-5D93-4274-8369-6126BA593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297" y="5961488"/>
            <a:ext cx="681910" cy="685444"/>
          </a:xfrm>
          <a:prstGeom prst="rect">
            <a:avLst/>
          </a:prstGeom>
        </p:spPr>
      </p:pic>
      <p:pic>
        <p:nvPicPr>
          <p:cNvPr id="28" name="Picture 4" descr="NASA insignia - Wikipedia">
            <a:extLst>
              <a:ext uri="{FF2B5EF4-FFF2-40B4-BE49-F238E27FC236}">
                <a16:creationId xmlns:a16="http://schemas.microsoft.com/office/drawing/2014/main" id="{9DB8CACC-F8CC-44A1-8581-5BBF0EE8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3" y="5957218"/>
            <a:ext cx="826005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44D0A-CD1B-4704-85CA-86FC982D5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3484" y="5915349"/>
            <a:ext cx="432854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E8409-C916-4DFC-A218-3C1EDEB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361" y="1208856"/>
            <a:ext cx="3659757" cy="959841"/>
          </a:xfrm>
        </p:spPr>
        <p:txBody>
          <a:bodyPr anchor="b">
            <a:noAutofit/>
          </a:bodyPr>
          <a:lstStyle/>
          <a:p>
            <a:r>
              <a:rPr lang="en-US" sz="3500" dirty="0"/>
              <a:t>New Design for Injection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381A7-A8DB-4810-9E26-5A166E11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669403"/>
            <a:ext cx="6900380" cy="35191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EB64-A8E4-44AD-B120-83F0827A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361" y="2278511"/>
            <a:ext cx="3850640" cy="3931920"/>
          </a:xfrm>
        </p:spPr>
        <p:txBody>
          <a:bodyPr>
            <a:normAutofit/>
          </a:bodyPr>
          <a:lstStyle/>
          <a:p>
            <a:r>
              <a:rPr lang="en-US" sz="1600" dirty="0"/>
              <a:t>Purpose is to improve the injection system for high frequency events</a:t>
            </a:r>
          </a:p>
          <a:p>
            <a:pPr lvl="1"/>
            <a:r>
              <a:rPr lang="en-US" sz="1600" dirty="0"/>
              <a:t>Develop a single recycle Fabry-Perot with a working high frequency injection system</a:t>
            </a:r>
          </a:p>
          <a:p>
            <a:pPr lvl="1"/>
            <a:r>
              <a:rPr lang="en-US" sz="1600" dirty="0"/>
              <a:t>Electro-Optical Modulator (EOM)</a:t>
            </a:r>
          </a:p>
          <a:p>
            <a:pPr lvl="2"/>
            <a:r>
              <a:rPr lang="en-US" sz="1600" dirty="0"/>
              <a:t>Transform signal to wave-form</a:t>
            </a:r>
          </a:p>
          <a:p>
            <a:r>
              <a:rPr lang="en-US" sz="1600" dirty="0"/>
              <a:t>Find the optimal configuration for lowering the noise floor on high frequency events</a:t>
            </a:r>
          </a:p>
          <a:p>
            <a:pPr lvl="1"/>
            <a:r>
              <a:rPr lang="en-US" sz="1600" dirty="0"/>
              <a:t>Supernova</a:t>
            </a:r>
          </a:p>
          <a:p>
            <a:pPr marL="0" indent="0">
              <a:buNone/>
            </a:pPr>
            <a:endParaRPr lang="en-US" sz="15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F144C-007F-4C84-A228-12FFBA71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125" y="5983949"/>
            <a:ext cx="681910" cy="685444"/>
          </a:xfrm>
          <a:prstGeom prst="rect">
            <a:avLst/>
          </a:prstGeom>
        </p:spPr>
      </p:pic>
      <p:pic>
        <p:nvPicPr>
          <p:cNvPr id="8" name="Picture 4" descr="NASA insignia - Wikipedia">
            <a:extLst>
              <a:ext uri="{FF2B5EF4-FFF2-40B4-BE49-F238E27FC236}">
                <a16:creationId xmlns:a16="http://schemas.microsoft.com/office/drawing/2014/main" id="{34364E4F-B5CD-4394-9A14-EE8144CC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3" y="5983949"/>
            <a:ext cx="826005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ZSGC_sunset">
            <a:extLst>
              <a:ext uri="{FF2B5EF4-FFF2-40B4-BE49-F238E27FC236}">
                <a16:creationId xmlns:a16="http://schemas.microsoft.com/office/drawing/2014/main" id="{A3E77F10-6B85-40D3-BB45-CA315BFF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611024" y="5959436"/>
            <a:ext cx="428071" cy="734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9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3D18BE-4866-4F39-987F-A1040E15B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563833"/>
            <a:ext cx="11226799" cy="57256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06CA13-9CE3-4341-81CB-574047342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65" y="5961488"/>
            <a:ext cx="681910" cy="685444"/>
          </a:xfrm>
          <a:prstGeom prst="rect">
            <a:avLst/>
          </a:prstGeom>
        </p:spPr>
      </p:pic>
      <p:pic>
        <p:nvPicPr>
          <p:cNvPr id="35" name="Picture 4" descr="NASA insignia - Wikipedia">
            <a:extLst>
              <a:ext uri="{FF2B5EF4-FFF2-40B4-BE49-F238E27FC236}">
                <a16:creationId xmlns:a16="http://schemas.microsoft.com/office/drawing/2014/main" id="{8B1F25E3-5A2B-46D3-BF21-50E47B75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486" y="5944830"/>
            <a:ext cx="826005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AZSGC_sunset">
            <a:extLst>
              <a:ext uri="{FF2B5EF4-FFF2-40B4-BE49-F238E27FC236}">
                <a16:creationId xmlns:a16="http://schemas.microsoft.com/office/drawing/2014/main" id="{BF741E69-D746-4A2F-9FFB-68BC85A9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69460" y="5891877"/>
            <a:ext cx="428071" cy="734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115F-EBE6-46D9-BD7A-A988B35C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/>
              <a:t>Set-Up and Future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5EC5-6B16-4DAA-B246-CF31BE6AD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/>
              <a:t>Develop an experimental Single-Recycle Fabry-Perot with a solid-state laser and EOM</a:t>
            </a:r>
          </a:p>
          <a:p>
            <a:r>
              <a:rPr lang="en-US" dirty="0"/>
              <a:t>Develop a secondary cavity for the Fabry-Perot </a:t>
            </a:r>
          </a:p>
          <a:p>
            <a:r>
              <a:rPr lang="en-US" dirty="0"/>
              <a:t>Test the noise floor </a:t>
            </a:r>
          </a:p>
          <a:p>
            <a:endParaRPr lang="en-US" dirty="0"/>
          </a:p>
        </p:txBody>
      </p:sp>
      <p:pic>
        <p:nvPicPr>
          <p:cNvPr id="7" name="Picture 4" descr="Image">
            <a:extLst>
              <a:ext uri="{FF2B5EF4-FFF2-40B4-BE49-F238E27FC236}">
                <a16:creationId xmlns:a16="http://schemas.microsoft.com/office/drawing/2014/main" id="{D792662C-305C-4920-A5C6-9399820E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56" y="837779"/>
            <a:ext cx="6517065" cy="48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BE6930-5EC3-4BEC-A580-9F3F1A5E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297" y="5961488"/>
            <a:ext cx="681910" cy="685444"/>
          </a:xfrm>
          <a:prstGeom prst="rect">
            <a:avLst/>
          </a:prstGeom>
        </p:spPr>
      </p:pic>
      <p:pic>
        <p:nvPicPr>
          <p:cNvPr id="5" name="Picture 4" descr="NASA insignia - Wikipedia">
            <a:extLst>
              <a:ext uri="{FF2B5EF4-FFF2-40B4-BE49-F238E27FC236}">
                <a16:creationId xmlns:a16="http://schemas.microsoft.com/office/drawing/2014/main" id="{F4F9081A-EB9F-429A-B7E3-64583EB2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3" y="5957218"/>
            <a:ext cx="826005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414D9424-B31A-4C06-AF79-1F7CA876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627121" y="5912462"/>
            <a:ext cx="428071" cy="734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B220CB6-0AE1-4DC1-A488-38DB90FF7A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83577" y="2430779"/>
            <a:ext cx="2204720" cy="728981"/>
          </a:xfrm>
          <a:prstGeom prst="bentConnector3">
            <a:avLst>
              <a:gd name="adj1" fmla="val 4585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AF74D6-59BB-41A0-A5A8-FA674AC2F147}"/>
              </a:ext>
            </a:extLst>
          </p:cNvPr>
          <p:cNvCxnSpPr>
            <a:cxnSpLocks/>
          </p:cNvCxnSpPr>
          <p:nvPr/>
        </p:nvCxnSpPr>
        <p:spPr>
          <a:xfrm flipH="1">
            <a:off x="7467600" y="3274059"/>
            <a:ext cx="162561" cy="162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FD32-E68D-43EB-9477-AA5E2FDFF4F3}"/>
              </a:ext>
            </a:extLst>
          </p:cNvPr>
          <p:cNvCxnSpPr/>
          <p:nvPr/>
        </p:nvCxnSpPr>
        <p:spPr>
          <a:xfrm flipH="1">
            <a:off x="5497577" y="3159761"/>
            <a:ext cx="187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64F96E-C48C-435C-BEDC-3C888FD9E0C6}"/>
              </a:ext>
            </a:extLst>
          </p:cNvPr>
          <p:cNvCxnSpPr/>
          <p:nvPr/>
        </p:nvCxnSpPr>
        <p:spPr>
          <a:xfrm flipV="1">
            <a:off x="7630161" y="2167889"/>
            <a:ext cx="0" cy="782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4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F508-8A77-4B8C-80F4-12520FC5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7671-7D77-485A-8DA5-6B2D0332E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Bhattacharjee, </a:t>
            </a:r>
            <a:r>
              <a:rPr lang="en-US" dirty="0" err="1"/>
              <a:t>Dripta</a:t>
            </a:r>
            <a:r>
              <a:rPr lang="en-US" dirty="0"/>
              <a:t>, et al. “The September LIGO-Virgo-KAGRA Collaboration Meeting.” LIGO Database, Photon Calibrator - Status Update, 2020, pp. 1–13.</a:t>
            </a:r>
          </a:p>
          <a:p>
            <a:r>
              <a:rPr lang="en-US" dirty="0"/>
              <a:t>“Free-Space Electro-Optic Modulators.” Thorlabs, Thorlabs, 2020.</a:t>
            </a:r>
          </a:p>
          <a:p>
            <a:r>
              <a:rPr lang="en-US" dirty="0"/>
              <a:t>Hansen, Travis. “Prospects For Improving The Detection Of Core-Collapse Supernovae Through Experiment and Data Science.” Embry-Riddle Aeronautical University, 2019. </a:t>
            </a:r>
          </a:p>
          <a:p>
            <a:r>
              <a:rPr lang="en-US" dirty="0" err="1"/>
              <a:t>Kolata</a:t>
            </a:r>
            <a:r>
              <a:rPr lang="en-US" dirty="0"/>
              <a:t>, James. “The LIGO Project.” Morgan &amp; Claypool Publishers, 2019, p. 8-5.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4E601-579D-4F9F-9110-DD9E5315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297" y="5961488"/>
            <a:ext cx="681910" cy="685444"/>
          </a:xfrm>
          <a:prstGeom prst="rect">
            <a:avLst/>
          </a:prstGeom>
        </p:spPr>
      </p:pic>
      <p:pic>
        <p:nvPicPr>
          <p:cNvPr id="5" name="Picture 4" descr="NASA insignia - Wikipedia">
            <a:extLst>
              <a:ext uri="{FF2B5EF4-FFF2-40B4-BE49-F238E27FC236}">
                <a16:creationId xmlns:a16="http://schemas.microsoft.com/office/drawing/2014/main" id="{FDEAE014-5DBB-4054-951C-89B62B3B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3" y="5957218"/>
            <a:ext cx="826005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DF6E0F2C-D324-4889-9583-EF8C4B75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627121" y="5912462"/>
            <a:ext cx="428071" cy="734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2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EA85A4-38E9-4E5F-98C1-DC84DE0A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852F2F7-25A7-4AB6-946A-0E98BBEB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6007875" cy="1618877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359" y="3215075"/>
            <a:ext cx="6028037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5000"/>
                  </a:schemeClr>
                </a:solidFill>
              </a:rPr>
              <a:t>Questions?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5000"/>
                  </a:schemeClr>
                </a:solidFill>
              </a:rPr>
              <a:t>kempers@my.erau.edu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89527-F74A-4BCC-B0C7-0ED1C2A62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429" y="5339644"/>
            <a:ext cx="804742" cy="1377815"/>
          </a:xfrm>
          <a:prstGeom prst="rect">
            <a:avLst/>
          </a:prstGeom>
        </p:spPr>
      </p:pic>
      <p:pic>
        <p:nvPicPr>
          <p:cNvPr id="16" name="Picture 2" descr="Embry–Riddle Aeronautical University - Wikipedia">
            <a:extLst>
              <a:ext uri="{FF2B5EF4-FFF2-40B4-BE49-F238E27FC236}">
                <a16:creationId xmlns:a16="http://schemas.microsoft.com/office/drawing/2014/main" id="{77F4BF05-71DC-40E2-B99A-155BA74C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2" y="5439482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ASA insignia - Wikipedia">
            <a:extLst>
              <a:ext uri="{FF2B5EF4-FFF2-40B4-BE49-F238E27FC236}">
                <a16:creationId xmlns:a16="http://schemas.microsoft.com/office/drawing/2014/main" id="{DE2D579A-2D72-4BB5-8BAD-DE1D7D12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5" y="5487662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2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55A93C-578E-47D2-96A6-AF17136F6B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48938-CE0A-4976-83E6-A8FD4583C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2B251-29F3-43CE-BD66-A3B48CC7B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321</Words>
  <Application>Microsoft Office PowerPoint</Application>
  <PresentationFormat>Widescreen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Franklin Gothic Book</vt:lpstr>
      <vt:lpstr>Crop</vt:lpstr>
      <vt:lpstr>Improving the Detection of Core-Collapse Supernova Through developing an injection system for high frequency events</vt:lpstr>
      <vt:lpstr>Laser Interferometer Gravitational Wave Observatories (LIGO)</vt:lpstr>
      <vt:lpstr>Photon Calibrator  </vt:lpstr>
      <vt:lpstr>New Design for Injection System</vt:lpstr>
      <vt:lpstr>PowerPoint Presentation</vt:lpstr>
      <vt:lpstr>Set-Up and Future Plans </vt:lpstr>
      <vt:lpstr>References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Detection of Core-Collapse Supernova Through Experimentation</dc:title>
  <dc:creator>Skylar Kemper</dc:creator>
  <cp:lastModifiedBy>Skylar Kemper</cp:lastModifiedBy>
  <cp:revision>18</cp:revision>
  <dcterms:created xsi:type="dcterms:W3CDTF">2021-04-02T16:37:34Z</dcterms:created>
  <dcterms:modified xsi:type="dcterms:W3CDTF">2021-04-02T23:48:41Z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